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9" r:id="rId1"/>
  </p:sldMasterIdLst>
  <p:sldIdLst>
    <p:sldId id="256" r:id="rId2"/>
    <p:sldId id="271" r:id="rId3"/>
    <p:sldId id="259" r:id="rId4"/>
    <p:sldId id="266" r:id="rId5"/>
    <p:sldId id="257" r:id="rId6"/>
    <p:sldId id="277" r:id="rId7"/>
    <p:sldId id="267" r:id="rId8"/>
    <p:sldId id="269" r:id="rId9"/>
    <p:sldId id="270" r:id="rId10"/>
    <p:sldId id="272" r:id="rId11"/>
    <p:sldId id="273" r:id="rId12"/>
    <p:sldId id="274" r:id="rId13"/>
    <p:sldId id="278" r:id="rId14"/>
    <p:sldId id="275" r:id="rId15"/>
    <p:sldId id="276" r:id="rId16"/>
    <p:sldId id="280" r:id="rId17"/>
    <p:sldId id="281" r:id="rId18"/>
    <p:sldId id="279" r:id="rId19"/>
    <p:sldId id="268" r:id="rId20"/>
    <p:sldId id="282" r:id="rId21"/>
    <p:sldId id="258" r:id="rId22"/>
    <p:sldId id="260" r:id="rId23"/>
    <p:sldId id="283" r:id="rId24"/>
    <p:sldId id="262" r:id="rId25"/>
    <p:sldId id="263" r:id="rId26"/>
    <p:sldId id="264" r:id="rId27"/>
    <p:sldId id="284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3F1F"/>
    <a:srgbClr val="F00AA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78" y="-9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21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72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604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22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328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82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95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29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7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8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6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84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99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46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05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05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88C9B-E844-4F4D-9CD0-623F571B8CB4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AB55624-CC45-43F0-9612-AD94A8DD1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97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  <p:sldLayoutId id="2147483954" r:id="rId15"/>
    <p:sldLayoutId id="2147483955" r:id="rId16"/>
  </p:sldLayoutIdLst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.maximumtest.ru/post/opredelite-temu-i-glavnuju-mysl-teksta-razbiraemsya-s-samym-neponyatnym-zadaniem-po-russkomu.html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6286" y="679270"/>
            <a:ext cx="8451668" cy="3540033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</a:pPr>
            <a:r>
              <a:rPr lang="ru-RU" sz="4000" b="1" dirty="0" smtClean="0">
                <a:solidFill>
                  <a:schemeClr val="tx1"/>
                </a:solidFill>
              </a:rPr>
              <a:t/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/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/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/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/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/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b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итоговому собеседованию 2025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классе.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Чтение 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вслух и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 текста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95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7018" y="326571"/>
            <a:ext cx="1054172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FD3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2400" b="1" u="sng" dirty="0" smtClean="0">
                <a:solidFill>
                  <a:srgbClr val="FD3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ИНТОНАЦИЯ?</a:t>
            </a:r>
            <a:endParaRPr lang="ru-RU" sz="2400" b="1" u="sng" dirty="0">
              <a:solidFill>
                <a:srgbClr val="FD3F1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Интонация —это основное выразительное средство </a:t>
            </a:r>
            <a:r>
              <a:rPr lang="ru-RU" sz="2400" b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звучащей </a:t>
            </a:r>
            <a:r>
              <a:rPr lang="ru-RU" sz="2400" b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речи, позволяющее читающему (говорящему) </a:t>
            </a:r>
            <a:r>
              <a:rPr lang="ru-RU" sz="2400" b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человеку передать </a:t>
            </a:r>
            <a:r>
              <a:rPr lang="ru-RU" sz="2400" b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своё отношение к предмету речи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solidFill>
                  <a:srgbClr val="F00A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элементы интонации:</a:t>
            </a:r>
          </a:p>
          <a:p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мелодика речи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достигается повышением или </a:t>
            </a:r>
            <a:r>
              <a:rPr lang="ru-RU" sz="2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понижением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голоса во фразе, например, при произнесении </a:t>
            </a:r>
            <a:r>
              <a:rPr lang="ru-RU" sz="2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повествовательных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восклицательных предложений;</a:t>
            </a:r>
          </a:p>
          <a:p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сила голоса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выражается его громкостью (в </a:t>
            </a:r>
            <a:r>
              <a:rPr lang="ru-RU" sz="2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смысла фразы её надо читать тихо или громко);</a:t>
            </a:r>
          </a:p>
          <a:p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 речи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(может быть добрым, злым, радостным, </a:t>
            </a:r>
            <a:r>
              <a:rPr lang="ru-RU" sz="2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дружелюбным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достигается с помощью ослабления или </a:t>
            </a:r>
            <a:r>
              <a:rPr lang="ru-RU" sz="2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увеличения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силы голоса, пауз и придаёт речи эмоциональную</a:t>
            </a:r>
          </a:p>
          <a:p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окраску, способствующую выражению чувств </a:t>
            </a:r>
            <a:r>
              <a:rPr lang="ru-RU" sz="2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читающего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(говорящего);</a:t>
            </a:r>
          </a:p>
          <a:p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логическое ударение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средством выделения </a:t>
            </a:r>
            <a:r>
              <a:rPr lang="ru-RU" sz="2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важных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 во фразе.</a:t>
            </a:r>
            <a:endParaRPr lang="ru-RU" sz="2400" b="0" i="0" dirty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25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0080" y="796834"/>
            <a:ext cx="10750731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D3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ТЕМП РЕЧИ?</a:t>
            </a:r>
          </a:p>
          <a:p>
            <a:r>
              <a:rPr lang="ru-RU" sz="3200" dirty="0">
                <a:solidFill>
                  <a:srgbClr val="FD3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речи </a:t>
            </a:r>
            <a:r>
              <a:rPr lang="ru-RU" sz="32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скорость, с </a:t>
            </a:r>
            <a:r>
              <a:rPr lang="ru-RU" sz="32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произносятся </a:t>
            </a:r>
            <a:r>
              <a:rPr lang="ru-RU" sz="32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звуки, </a:t>
            </a:r>
            <a:r>
              <a:rPr lang="ru-RU" sz="32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слоги </a:t>
            </a:r>
            <a:r>
              <a:rPr lang="ru-RU" sz="32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слова. Нормальный темп составляет 100—120 слов в минуту.</a:t>
            </a:r>
          </a:p>
          <a:p>
            <a:r>
              <a:rPr lang="ru-RU" sz="32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речи выполняет </a:t>
            </a:r>
            <a:r>
              <a:rPr lang="ru-RU" sz="32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функцию противопоставления </a:t>
            </a:r>
            <a:r>
              <a:rPr lang="ru-RU" sz="32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</a:p>
          <a:p>
            <a:r>
              <a:rPr lang="ru-RU" sz="32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менее важных компонентов высказывания. Наиболее </a:t>
            </a:r>
            <a:r>
              <a:rPr lang="ru-RU" sz="32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</a:t>
            </a:r>
            <a:r>
              <a:rPr lang="ru-RU" sz="32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произносятся в замедленном темпе, а отрезки </a:t>
            </a:r>
            <a:r>
              <a:rPr lang="ru-RU" sz="32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</a:t>
            </a:r>
            <a:r>
              <a:rPr lang="ru-RU" sz="32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несущие второстепенную информацию (</a:t>
            </a:r>
            <a:r>
              <a:rPr lang="ru-RU" sz="32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вводные </a:t>
            </a:r>
            <a:r>
              <a:rPr lang="ru-RU" sz="32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слова), — в ускоренном темпе.</a:t>
            </a:r>
            <a:endParaRPr lang="ru-RU" sz="3200" b="0" i="0" dirty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94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1520" y="483327"/>
            <a:ext cx="1020209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ЧИТАТЬ ТЕКСТ ВСЛУХ?</a:t>
            </a:r>
          </a:p>
          <a:p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Читайте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не спеша,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паузами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глотайте слова. </a:t>
            </a:r>
            <a:endParaRPr lang="ru-RU" sz="4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Правильно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произносите окончания слов.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Не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нарушайте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орфоэпические нормы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языка. Соблюдайте темп речи и доверительную интонацию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i="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6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8275" y="326571"/>
            <a:ext cx="1082910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заданием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ru-RU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подготовки к чтению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•подчеркнуть слова со знаком ударения, имена, отчества, фамилии, сложные, длинные и незнакомые слова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употребить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числительные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Тренировочные задания •Прочитайте вслух имена, отчества и фамилии известных русских писателей, а также даты их рождения и смерти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Андреевич Жуковский (родился в 1783 году, умер в 1852 году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Александр Сергеевич Грибоедов (родился в 1795 году, погиб в 1829 году)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Сергеевич Пушкин (родился в 1799 году, погиб в 1837 году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                        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Михаил Юрьевич Лермонтов (родился в 1814 году, погиб в 1841 году)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Васильевич Гоголь (родился в 1809 году, умер в 1852 году)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0072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3589" y="927463"/>
            <a:ext cx="9940833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D3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СОВЕТ</a:t>
            </a:r>
            <a:endParaRPr lang="ru-RU" sz="4400" b="1" dirty="0">
              <a:solidFill>
                <a:srgbClr val="FD3F1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научиться читать текст, надо постоянно </a:t>
            </a:r>
            <a:r>
              <a:rPr lang="ru-RU" sz="40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тренироваться</a:t>
            </a:r>
            <a:r>
              <a:rPr lang="ru-RU" sz="40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как можно чаще и больше читать вслух. </a:t>
            </a:r>
            <a:endParaRPr lang="ru-RU" sz="4000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читать следует </a:t>
            </a:r>
            <a:r>
              <a:rPr lang="ru-RU" sz="40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и вдумчиво, пытаясь понять мысли автора</a:t>
            </a:r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0" i="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37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241333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05394" y="770709"/>
            <a:ext cx="8438606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Повторите римские цифры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 текстах фигурируют века. Запомните основные: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— XVII век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— XVIII век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— XIX век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— XX век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— XXI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</a:t>
            </a:r>
            <a:endParaRPr lang="ru-RU" sz="24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Золотое правило склонения числительных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числительные от 200 до 900 склоняются как ноты. 200 = две ноты. Нет двух нот = нет двухсот! 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Числительные очень часто встречаются в текстах, причем записаны они цифрами. Ваша задача — прочитать их, правильно просклоняв.</a:t>
            </a:r>
          </a:p>
          <a:p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>
              <a:solidFill>
                <a:srgbClr val="212529"/>
              </a:solidFill>
              <a:latin typeface="e-Ukraine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212529"/>
              </a:solidFill>
              <a:effectLst/>
              <a:latin typeface="e-Ukraine"/>
            </a:endParaRPr>
          </a:p>
        </p:txBody>
      </p:sp>
    </p:spTree>
    <p:extLst>
      <p:ext uri="{BB962C8B-B14F-4D97-AF65-F5344CB8AC3E}">
        <p14:creationId xmlns:p14="http://schemas.microsoft.com/office/powerpoint/2010/main" val="72038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005" y="539659"/>
            <a:ext cx="101716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7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вы читаете числительные, соблюдайте правила склонения, иначе можно лишиться одного балла: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17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склонении составных порядковых числительных изменяется только последнее слово. Пример:</a:t>
            </a:r>
            <a:r>
              <a:rPr lang="ru-RU" sz="3200" dirty="0">
                <a:solidFill>
                  <a:srgbClr val="17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две тысячи двадцать третьему году, двадцать девятого мая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склонении составных количественных числительных склоняется каждое входящее в них слово. Пример</a:t>
            </a:r>
            <a:r>
              <a:rPr lang="ru-RU" sz="3200" dirty="0" smtClean="0">
                <a:solidFill>
                  <a:srgbClr val="17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dirty="0">
                <a:solidFill>
                  <a:srgbClr val="17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хватает 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тысячи двухсот пятидесяти двух учебников; говорить о тысяче двухстах пятидесяти двух недостающих учебниках</a:t>
            </a:r>
            <a:r>
              <a:rPr lang="ru-RU" sz="3200" i="1" dirty="0" smtClean="0">
                <a:solidFill>
                  <a:srgbClr val="17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171D2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05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6833" y="235132"/>
            <a:ext cx="1018902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00A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Числительные 40, 90, 100 имеют только две формы</a:t>
            </a:r>
            <a:r>
              <a:rPr lang="ru-RU" sz="3200" b="1" dirty="0">
                <a:solidFill>
                  <a:srgbClr val="17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 именительном и винительном падежах — сорок, девяносто, сто; в остальных падежах — сорока, девяноста, ста. Пример</a:t>
            </a:r>
            <a:r>
              <a:rPr lang="ru-RU" sz="3200" dirty="0">
                <a:solidFill>
                  <a:srgbClr val="17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более ста способов обработки.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00A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Числительные тысяча, миллион, миллиард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склоняются как существительные соответствующего склонения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существительное сложное, склоняются оба корня. Пример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стоял в двухстах метрах.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65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8903" y="287383"/>
            <a:ext cx="97318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rgbClr val="FD3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Уделите внимание сложным словам</a:t>
            </a:r>
          </a:p>
          <a:p>
            <a:r>
              <a:rPr lang="ru-RU" sz="2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Пробегитесь глазами по тексту и прочитайте сложные слова по несколько раз. Делать это нужно только с трудными случаями, ведь простые слова вы спокойно прочитаете без тщательной подготовки</a:t>
            </a:r>
            <a:r>
              <a:rPr lang="ru-RU" sz="28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Распределите время подготовки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время, отведенное на подготовку к чтению, для подготовки к пересказу. Начните сразу думать над тем, на какие абзацы разделен текст, каковы их 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основные идеи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что имеет смысл в первую очередь вынести на поле для заметок, когда наступит время подготовки к следующему заданию. Подчеркивайте ключевые слова!</a:t>
            </a:r>
          </a:p>
          <a:p>
            <a:endParaRPr lang="ru-RU" sz="2800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51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6206" y="378823"/>
            <a:ext cx="933994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2: пересказ 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</a:t>
            </a:r>
          </a:p>
          <a:p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подготовку к нему выделено 2 минуты 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это время пробегитесь глазами по тексту, выделите смысловые части (чаще всего они равны количеству абзацев) и постройте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устно план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пересказа. Можно делать записи в ПОЛЕ для ЗАМЕТОК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забудьте вставить цитату, которая будет предложена в задании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для того чтобы сделать это верно, посмотрите, в какой части текста она смотрится более органично.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Кстати, пересказ должен быть подробным . Иначе вы рискуете потерять баллы. </a:t>
            </a:r>
            <a:endParaRPr lang="ru-RU" sz="2800" b="0" i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55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06" y="195943"/>
            <a:ext cx="9196251" cy="583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8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5029" y="940527"/>
            <a:ext cx="80989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0" i="0" dirty="0">
              <a:solidFill>
                <a:srgbClr val="171D23"/>
              </a:solidFill>
              <a:effectLst/>
              <a:latin typeface="Open San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745691"/>
              </p:ext>
            </p:extLst>
          </p:nvPr>
        </p:nvGraphicFramePr>
        <p:xfrm>
          <a:off x="692331" y="287382"/>
          <a:ext cx="9810205" cy="6226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250">
                  <a:extLst>
                    <a:ext uri="{9D8B030D-6E8A-4147-A177-3AD203B41FA5}">
                      <a16:colId xmlns="" xmlns:a16="http://schemas.microsoft.com/office/drawing/2014/main" val="809101124"/>
                    </a:ext>
                  </a:extLst>
                </a:gridCol>
                <a:gridCol w="7915676">
                  <a:extLst>
                    <a:ext uri="{9D8B030D-6E8A-4147-A177-3AD203B41FA5}">
                      <a16:colId xmlns="" xmlns:a16="http://schemas.microsoft.com/office/drawing/2014/main" val="3290447501"/>
                    </a:ext>
                  </a:extLst>
                </a:gridCol>
                <a:gridCol w="1097279">
                  <a:extLst>
                    <a:ext uri="{9D8B030D-6E8A-4147-A177-3AD203B41FA5}">
                      <a16:colId xmlns="" xmlns:a16="http://schemas.microsoft.com/office/drawing/2014/main" val="119750612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Критерии оценивания подробного пересказа текста с включением приведённого высказывания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Баллы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82192222"/>
                  </a:ext>
                </a:extLst>
              </a:tr>
              <a:tr h="37228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Сохранение при пересказе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микротем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текста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29984248"/>
                  </a:ext>
                </a:extLst>
              </a:tr>
              <a:tr h="415803">
                <a:tc>
                  <a:txBody>
                    <a:bodyPr/>
                    <a:lstStyle/>
                    <a:p>
                      <a:endParaRPr lang="ru-RU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основные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микротемы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исходного текста сохранены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26996673"/>
                  </a:ext>
                </a:extLst>
              </a:tr>
              <a:tr h="433282">
                <a:tc>
                  <a:txBody>
                    <a:bodyPr/>
                    <a:lstStyle/>
                    <a:p>
                      <a:endParaRPr lang="ru-RU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Упущена или добавлена одна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микротема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37588854"/>
                  </a:ext>
                </a:extLst>
              </a:tr>
              <a:tr h="407118">
                <a:tc>
                  <a:txBody>
                    <a:bodyPr/>
                    <a:lstStyle/>
                    <a:p>
                      <a:endParaRPr lang="ru-RU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Упущены или добавлены две и более </a:t>
                      </a:r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микротемы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61624198"/>
                  </a:ext>
                </a:extLst>
              </a:tr>
              <a:tr h="33963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Работа с высказыванием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30460812"/>
                  </a:ext>
                </a:extLst>
              </a:tr>
              <a:tr h="596431">
                <a:tc>
                  <a:txBody>
                    <a:bodyPr/>
                    <a:lstStyle/>
                    <a:p>
                      <a:endParaRPr lang="ru-RU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Приведённое высказывание включено в текст во время пересказа уместно, логично 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84404245"/>
                  </a:ext>
                </a:extLst>
              </a:tr>
              <a:tr h="884154">
                <a:tc>
                  <a:txBody>
                    <a:bodyPr/>
                    <a:lstStyle/>
                    <a:p>
                      <a:endParaRPr lang="ru-RU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Приведённое высказывание включено в текст во время пересказа неуместно и (или) нелогично, или приведённое высказывание не включено в текст во время пересказа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63434505"/>
                  </a:ext>
                </a:extLst>
              </a:tr>
              <a:tr h="32004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Способы цитирования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0999584"/>
                  </a:ext>
                </a:extLst>
              </a:tr>
              <a:tr h="450488">
                <a:tc>
                  <a:txBody>
                    <a:bodyPr/>
                    <a:lstStyle/>
                    <a:p>
                      <a:endParaRPr lang="ru-RU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Ошибок в цитировании нет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50975321"/>
                  </a:ext>
                </a:extLst>
              </a:tr>
              <a:tr h="404948">
                <a:tc>
                  <a:txBody>
                    <a:bodyPr/>
                    <a:lstStyle/>
                    <a:p>
                      <a:endParaRPr lang="ru-RU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Допущена одна ошибка в цитировании или более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6957723"/>
                  </a:ext>
                </a:extLst>
              </a:tr>
              <a:tr h="518182">
                <a:tc>
                  <a:txBody>
                    <a:bodyPr/>
                    <a:lstStyle/>
                    <a:p>
                      <a:endParaRPr lang="ru-RU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Максимальное количество баллов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6091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87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0343" y="352697"/>
            <a:ext cx="9300754" cy="382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>
              <a:lnSpc>
                <a:spcPct val="107000"/>
              </a:lnSpc>
              <a:spcAft>
                <a:spcPts val="0"/>
              </a:spcAft>
            </a:pPr>
            <a:r>
              <a:rPr lang="ru-RU" sz="9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ru-RU" sz="9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ru-RU" sz="9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5394" y="1384662"/>
            <a:ext cx="110119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должны использовать при пересказе дополнительную информацию с отдельной карточки. </a:t>
            </a:r>
            <a:endParaRPr lang="ru-RU" sz="36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 вы получите цитату, характеризующую персонажа текста.</a:t>
            </a:r>
          </a:p>
          <a:p>
            <a:r>
              <a:rPr 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Эту цитату нужно уместно и логично вставить в пересказ</a:t>
            </a:r>
            <a:r>
              <a:rPr lang="ru-RU" sz="3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3857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3143" y="757645"/>
            <a:ext cx="1058091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определить место цитаты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•Начать с цитаты. Вставьте её сразу перед ответом, использовав любой из способов цитирования (не самый лучший способ!).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Процитировать фразу после пересказа определенной части текста. По смыслу можно понять, куда лучше подойдет эта цитата, чтобы стать единым целым с текстом (идеально!).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Закончить пересказ цитатой. После пересказа текста обратитесь к цитате и завершите свою речь именно фразой о том выдающемся человеке, о котором узнали на собеседовании (хорошо, но может быть нелогично!)</a:t>
            </a:r>
          </a:p>
        </p:txBody>
      </p:sp>
    </p:spTree>
    <p:extLst>
      <p:ext uri="{BB962C8B-B14F-4D97-AF65-F5344CB8AC3E}">
        <p14:creationId xmlns:p14="http://schemas.microsoft.com/office/powerpoint/2010/main" val="309959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2594" y="522514"/>
            <a:ext cx="82818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включить цитату в текст?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цитата была логична, нужно слово-связка («недаром» / «неслучайно» / «не зря»). • Лучше использовать прямое цитирование, потому что при косвенном можно ошибиться. Пример: «Кулибин –Архимед наших дней» (Г.Р. Державин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ПРЯМОЕ ЦИТИРОВАНИЕ: Недаром Державин утверждал: «Кулибин –Архимед наших дней». • КОСВЕННОЕ ЦИТИРОВАНИЕ: Недаром Державин утверждал, что Кулибин –Архимед времени, в котором он жил.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ИСПОЛЬЗУЙТЕ ПРЯМОЕ ЦИТИРОВАНИЕ, А НЕ КОСВЕННОЕ!</a:t>
            </a:r>
          </a:p>
        </p:txBody>
      </p:sp>
    </p:spTree>
    <p:extLst>
      <p:ext uri="{BB962C8B-B14F-4D97-AF65-F5344CB8AC3E}">
        <p14:creationId xmlns:p14="http://schemas.microsoft.com/office/powerpoint/2010/main" val="344788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331" y="1097280"/>
            <a:ext cx="1064622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пересказе текста старайтесь передать все его </a:t>
            </a:r>
            <a:r>
              <a:rPr lang="ru-RU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микротемы</a:t>
            </a: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Как правило, </a:t>
            </a:r>
            <a:r>
              <a:rPr lang="ru-RU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микротема</a:t>
            </a: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текста выделяется в отдельный абзац. Передавайте содержание точно и ёмко, не добавляя лишнего, но и не пропуская ни одной </a:t>
            </a:r>
            <a:r>
              <a:rPr lang="ru-RU" sz="32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микротемы</a:t>
            </a: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употребляйте слова, ставьте ударения, следите за тем, чтобы звуки и слова произносились чётко и грамотно. </a:t>
            </a:r>
            <a:endParaRPr lang="ru-RU" sz="3200" b="1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Обращайте </a:t>
            </a: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на правильность построения предложений.</a:t>
            </a:r>
          </a:p>
        </p:txBody>
      </p:sp>
    </p:spTree>
    <p:extLst>
      <p:ext uri="{BB962C8B-B14F-4D97-AF65-F5344CB8AC3E}">
        <p14:creationId xmlns:p14="http://schemas.microsoft.com/office/powerpoint/2010/main" val="6769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7463" y="653143"/>
            <a:ext cx="92746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подготовке к пересказу особое внимание обратите не имеющиеся в тексте имена собственные: географические названия, фамилии, имена, отчества и т.д. Их искажение будет являться фактической ошибкой.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Прочтите высказывание, вникните в его смысл, продумайте, в какую часть пересказа его включить уместнее всего. Высказывания могут содержать вывод по проблеме текста — тогда его уместнее употребить в конце пересказа. Высказывание может носить характер тезиса — тогда уместно употребить его в начале текста.</a:t>
            </a:r>
            <a:endParaRPr lang="ru-RU" sz="32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42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5554" y="875211"/>
            <a:ext cx="7158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0" i="0" dirty="0">
              <a:solidFill>
                <a:srgbClr val="333333"/>
              </a:solidFill>
              <a:effectLst/>
              <a:latin typeface="Lor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9086" y="653144"/>
            <a:ext cx="96665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типичным ошибкам экзаменуемых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при выполнении пересказа можно отнести:</a:t>
            </a:r>
          </a:p>
          <a:p>
            <a:pPr marL="228600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неоправданно длинные паузы в речи;</a:t>
            </a:r>
          </a:p>
          <a:p>
            <a:pPr marL="228600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искажения в произношении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имѐн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и терминов;</a:t>
            </a:r>
          </a:p>
          <a:p>
            <a:pPr marL="228600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фактические ошибки при пересказе;</a:t>
            </a:r>
          </a:p>
          <a:p>
            <a:pPr marL="228600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сжатый пересказ вместо подробного;</a:t>
            </a:r>
          </a:p>
          <a:p>
            <a:pPr marL="228600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пропуски важных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микротем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текста;</a:t>
            </a:r>
          </a:p>
          <a:p>
            <a:pPr marL="228600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неумение логично включать высказывание в пересказ;</a:t>
            </a:r>
          </a:p>
          <a:p>
            <a:pPr marL="228600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неумение использовать способы цитирования в речи.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9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multiurok.ru/html/2023/11/08/s_654b29c74da7e/phpc9bIQW_vystuplenie-itogovoe-sobesedovanie-2024_html_f2b10ea3dc96c6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29" y="886097"/>
            <a:ext cx="7628708" cy="5971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519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7829" y="248194"/>
            <a:ext cx="893499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является допуском к государственной итоговой аттестации по образовательным программам основного общего образования.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баллов за выполнение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всей работы –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итогового собеседования получает зачёт в случае, если за выполнение всей работы он набрал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или более баллов.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проведение итогового собеседования с одним участником итогового собеседования отводится примерно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15-16 минут.</a:t>
            </a:r>
          </a:p>
        </p:txBody>
      </p:sp>
    </p:spTree>
    <p:extLst>
      <p:ext uri="{BB962C8B-B14F-4D97-AF65-F5344CB8AC3E}">
        <p14:creationId xmlns:p14="http://schemas.microsoft.com/office/powerpoint/2010/main" val="262202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0709" y="470263"/>
            <a:ext cx="973182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проводится во вторую среду февраля.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получивших "незачёт" или не явившихся по уважительным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 предусмотрены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ещё 2 дня: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дополнительный срок 1 (вторая рабочая среда марта) – 12 марта 2025 года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дополнительный срок 2 (третий понедельник апреля) – 21 апреля 2025 года</a:t>
            </a:r>
            <a:endParaRPr lang="ru-RU" sz="3200" b="1" i="0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53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6651" y="862149"/>
            <a:ext cx="90133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 – чтение текста вслух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 – подробный пересказ текста с включением 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приведённого высказывания.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 – монологическое высказывание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 – участие в диалоге. </a:t>
            </a:r>
            <a:endParaRPr lang="ru-RU" sz="3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требуют развёрнутого ответа. </a:t>
            </a:r>
          </a:p>
        </p:txBody>
      </p:sp>
    </p:spTree>
    <p:extLst>
      <p:ext uri="{BB962C8B-B14F-4D97-AF65-F5344CB8AC3E}">
        <p14:creationId xmlns:p14="http://schemas.microsoft.com/office/powerpoint/2010/main" val="193120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3718" y="336176"/>
            <a:ext cx="7211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Критерии оценивания чтения вслух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114882"/>
              </p:ext>
            </p:extLst>
          </p:nvPr>
        </p:nvGraphicFramePr>
        <p:xfrm>
          <a:off x="632014" y="1062319"/>
          <a:ext cx="8888505" cy="54706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4673">
                  <a:extLst>
                    <a:ext uri="{9D8B030D-6E8A-4147-A177-3AD203B41FA5}">
                      <a16:colId xmlns="" xmlns:a16="http://schemas.microsoft.com/office/drawing/2014/main" val="402941096"/>
                    </a:ext>
                  </a:extLst>
                </a:gridCol>
                <a:gridCol w="7018474">
                  <a:extLst>
                    <a:ext uri="{9D8B030D-6E8A-4147-A177-3AD203B41FA5}">
                      <a16:colId xmlns="" xmlns:a16="http://schemas.microsoft.com/office/drawing/2014/main" val="1660498708"/>
                    </a:ext>
                  </a:extLst>
                </a:gridCol>
                <a:gridCol w="1065358">
                  <a:extLst>
                    <a:ext uri="{9D8B030D-6E8A-4147-A177-3AD203B41FA5}">
                      <a16:colId xmlns="" xmlns:a16="http://schemas.microsoft.com/office/drawing/2014/main" val="4126248615"/>
                    </a:ext>
                  </a:extLst>
                </a:gridCol>
              </a:tblGrid>
              <a:tr h="7060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Критерии оценивания чтения вслух (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675901661"/>
                  </a:ext>
                </a:extLst>
              </a:tr>
              <a:tr h="365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Интонация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72046129"/>
                  </a:ext>
                </a:extLst>
              </a:tr>
              <a:tr h="75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Интонация соответствует пунктуационному оформлению текста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084764"/>
                  </a:ext>
                </a:extLst>
              </a:tr>
              <a:tr h="75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Интонация не  соответствует пунктуационному оформлению текста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64386822"/>
                  </a:ext>
                </a:extLst>
              </a:tr>
              <a:tr h="365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чтения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38823143"/>
                  </a:ext>
                </a:extLst>
              </a:tr>
              <a:tr h="365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чтения соответствует коммуникативной задаче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323205533"/>
                  </a:ext>
                </a:extLst>
              </a:tr>
              <a:tr h="7060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чтения  не соответствует коммуникативной задаче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41910483"/>
                  </a:ext>
                </a:extLst>
              </a:tr>
              <a:tr h="365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Искажения слов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84260486"/>
                  </a:ext>
                </a:extLst>
              </a:tr>
              <a:tr h="365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Искажений слов нет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83978367"/>
                  </a:ext>
                </a:extLst>
              </a:tr>
              <a:tr h="365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Допущено одно искажение слова или более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343406210"/>
                  </a:ext>
                </a:extLst>
              </a:tr>
              <a:tr h="365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Максимальное количество баллов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27282479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187033" y="2867505"/>
            <a:ext cx="15351686" cy="82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7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4766" y="365760"/>
            <a:ext cx="923544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D3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1: чтение текста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одно из самых легких заданий на собеседовании. Все, что нужно - это прочесть предложенный отрывок без запинок и ошибок 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подготовку к чтению дают до 2 минут , а затем наступает ваша очередь читать. Но имейте в виду, что успеть нужно тоже за 2 минуты . Потом вы перейдете к следующему заданию. 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- не забывайте про интонацию, которой обозначаете знаки препинания. Выдерживайте где нужно паузы. И помните про темп - читать нужно не слишком быстро, но и не слишком медленно, чтобы уложиться в отведенное время.</a:t>
            </a:r>
            <a:endParaRPr lang="ru-RU" sz="28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3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79936"/>
            <a:ext cx="10424160" cy="547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04" y="606027"/>
            <a:ext cx="9370364" cy="541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1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536</TotalTime>
  <Words>1163</Words>
  <Application>Microsoft Office PowerPoint</Application>
  <PresentationFormat>Произвольный</PresentationFormat>
  <Paragraphs>162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Аспект</vt:lpstr>
      <vt:lpstr>         Подготовка учащихся  к итоговому собеседованию 2025  в 9 классе.  Чтение вслух и пересказ текста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учащихся  к 1 и 2 заданию итогового собеседования в 9 классе</dc:title>
  <dc:creator>User</dc:creator>
  <cp:lastModifiedBy>user</cp:lastModifiedBy>
  <cp:revision>46</cp:revision>
  <dcterms:created xsi:type="dcterms:W3CDTF">2023-12-09T17:49:44Z</dcterms:created>
  <dcterms:modified xsi:type="dcterms:W3CDTF">2025-01-17T01:48:26Z</dcterms:modified>
</cp:coreProperties>
</file>